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60"/>
  </p:normalViewPr>
  <p:slideViewPr>
    <p:cSldViewPr>
      <p:cViewPr varScale="1">
        <p:scale>
          <a:sx n="84" d="100"/>
          <a:sy n="84" d="100"/>
        </p:scale>
        <p:origin x="1435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46685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2771800" y="202573"/>
            <a:ext cx="3600400" cy="1061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IQ" sz="2400" dirty="0">
                <a:cs typeface="+mj-cs"/>
              </a:rPr>
              <a:t>جامعة ديالى – كلية</a:t>
            </a:r>
            <a:r>
              <a:rPr kumimoji="0" lang="ar-IQ" sz="3000" i="0" u="none" strike="noStrike" kern="1200" normalizeH="0" baseline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AGA Granada غرناطة V2" pitchFamily="2" charset="-78"/>
                <a:cs typeface="+mj-cs"/>
              </a:rPr>
              <a:t> </a:t>
            </a:r>
            <a:r>
              <a:rPr lang="ar-IQ" sz="2400" dirty="0">
                <a:cs typeface="+mj-cs"/>
              </a:rPr>
              <a:t>الهندسة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IQ" sz="2400" dirty="0">
                <a:cs typeface="+mj-cs"/>
              </a:rPr>
              <a:t>قسم هندسة العمارة</a:t>
            </a:r>
            <a:endParaRPr lang="en-US" sz="2400" dirty="0"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000" i="0" u="none" strike="noStrike" kern="1200" normalizeH="0" baseline="0" noProof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F4F6A70-C7C1-4FDB-BF52-D9BCF3AE91CB}"/>
              </a:ext>
            </a:extLst>
          </p:cNvPr>
          <p:cNvSpPr txBox="1"/>
          <p:nvPr/>
        </p:nvSpPr>
        <p:spPr>
          <a:xfrm>
            <a:off x="719572" y="3717032"/>
            <a:ext cx="770485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IQ" sz="4000" dirty="0">
                <a:cs typeface="+mj-cs"/>
              </a:rPr>
              <a:t>الكتلة والفراغ</a:t>
            </a:r>
            <a:endParaRPr lang="en-US" sz="4000" dirty="0">
              <a:cs typeface="+mj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C33C736-5412-4C88-AC46-9554BE128D96}"/>
              </a:ext>
            </a:extLst>
          </p:cNvPr>
          <p:cNvSpPr txBox="1"/>
          <p:nvPr/>
        </p:nvSpPr>
        <p:spPr>
          <a:xfrm>
            <a:off x="2918098" y="2381979"/>
            <a:ext cx="330780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IQ" sz="2400" dirty="0">
                <a:cs typeface="+mj-cs"/>
              </a:rPr>
              <a:t>مبادئ الفن والعمارة / المرحلة الأولى</a:t>
            </a:r>
          </a:p>
          <a:p>
            <a:pPr algn="ctr" rtl="1"/>
            <a:r>
              <a:rPr lang="ar-IQ" sz="2400" dirty="0">
                <a:cs typeface="+mj-cs"/>
              </a:rPr>
              <a:t>المحاضرة السادسة</a:t>
            </a:r>
            <a:endParaRPr lang="en-US" sz="2400" dirty="0"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16632"/>
            <a:ext cx="8784976" cy="72008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cs typeface="+mj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3144D890-02E2-4BFB-B5D4-98C10AC75EF7}"/>
              </a:ext>
            </a:extLst>
          </p:cNvPr>
          <p:cNvSpPr txBox="1"/>
          <p:nvPr/>
        </p:nvSpPr>
        <p:spPr>
          <a:xfrm>
            <a:off x="4283968" y="105236"/>
            <a:ext cx="449137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/>
            <a:r>
              <a:rPr lang="ar-IQ" sz="4000" dirty="0">
                <a:cs typeface="+mj-cs"/>
              </a:rPr>
              <a:t>الكتلة والفراغ</a:t>
            </a:r>
            <a:endParaRPr lang="en-US" sz="4000" dirty="0">
              <a:cs typeface="+mj-cs"/>
            </a:endParaRPr>
          </a:p>
        </p:txBody>
      </p:sp>
      <p:sp>
        <p:nvSpPr>
          <p:cNvPr id="38" name="Title 1">
            <a:extLst>
              <a:ext uri="{FF2B5EF4-FFF2-40B4-BE49-F238E27FC236}">
                <a16:creationId xmlns:a16="http://schemas.microsoft.com/office/drawing/2014/main" xmlns="" id="{25407164-92AA-4F19-A9C0-E6069306DE05}"/>
              </a:ext>
            </a:extLst>
          </p:cNvPr>
          <p:cNvSpPr txBox="1">
            <a:spLocks/>
          </p:cNvSpPr>
          <p:nvPr/>
        </p:nvSpPr>
        <p:spPr>
          <a:xfrm>
            <a:off x="179510" y="1484784"/>
            <a:ext cx="8784978" cy="718847"/>
          </a:xfrm>
          <a:prstGeom prst="rect">
            <a:avLst/>
          </a:prstGeom>
          <a:noFill/>
        </p:spPr>
        <p:txBody>
          <a:bodyPr vert="horz" lIns="91440" tIns="45720" rIns="91440" bIns="45720" rtlCol="1" anchor="ctr">
            <a:normAutofit/>
          </a:bodyPr>
          <a:lstStyle>
            <a:defPPr>
              <a:defRPr lang="en-US"/>
            </a:defPPr>
            <a:lvl1pPr marL="457200" indent="-457200" algn="r" rtl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 sz="3000">
                <a:latin typeface="+mj-lt"/>
                <a:ea typeface="+mj-ea"/>
                <a:cs typeface="khalaad al-arabeh 2" pitchFamily="2" charset="-78"/>
              </a:defRPr>
            </a:lvl1pPr>
          </a:lstStyle>
          <a:p>
            <a:r>
              <a:rPr lang="ar-IQ" dirty="0">
                <a:cs typeface="+mj-cs"/>
              </a:rPr>
              <a:t>الكتلة تعرف الفراغ.</a:t>
            </a:r>
          </a:p>
        </p:txBody>
      </p:sp>
      <p:sp>
        <p:nvSpPr>
          <p:cNvPr id="39" name="Title 1">
            <a:extLst>
              <a:ext uri="{FF2B5EF4-FFF2-40B4-BE49-F238E27FC236}">
                <a16:creationId xmlns:a16="http://schemas.microsoft.com/office/drawing/2014/main" xmlns="" id="{BBDB0A11-995D-4886-9A63-D4161D3D8BB2}"/>
              </a:ext>
            </a:extLst>
          </p:cNvPr>
          <p:cNvSpPr txBox="1">
            <a:spLocks/>
          </p:cNvSpPr>
          <p:nvPr/>
        </p:nvSpPr>
        <p:spPr>
          <a:xfrm>
            <a:off x="179510" y="3931814"/>
            <a:ext cx="8784978" cy="937346"/>
          </a:xfrm>
          <a:prstGeom prst="rect">
            <a:avLst/>
          </a:prstGeom>
          <a:noFill/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ar-IQ" sz="3000" dirty="0"/>
              <a:t>العناصر </a:t>
            </a:r>
            <a:r>
              <a:rPr lang="ar-IQ" sz="3000" dirty="0" err="1"/>
              <a:t>الكتلية</a:t>
            </a:r>
            <a:r>
              <a:rPr lang="ar-IQ" sz="3000" dirty="0"/>
              <a:t> العمودية/ المستويات العمودية بشكل حرف </a:t>
            </a:r>
            <a:r>
              <a:rPr lang="en-US" sz="3000" dirty="0"/>
              <a:t>L</a:t>
            </a:r>
            <a:r>
              <a:rPr lang="ar-IQ" sz="3000" dirty="0"/>
              <a:t>، المستويات بشكل حرف </a:t>
            </a:r>
            <a:r>
              <a:rPr lang="en-US" sz="3000" dirty="0"/>
              <a:t>U</a:t>
            </a:r>
            <a:r>
              <a:rPr lang="ar-IQ" sz="3000" dirty="0"/>
              <a:t>، المستويات المغلقة.</a:t>
            </a:r>
          </a:p>
        </p:txBody>
      </p:sp>
      <p:sp>
        <p:nvSpPr>
          <p:cNvPr id="40" name="Title 1">
            <a:extLst>
              <a:ext uri="{FF2B5EF4-FFF2-40B4-BE49-F238E27FC236}">
                <a16:creationId xmlns:a16="http://schemas.microsoft.com/office/drawing/2014/main" xmlns="" id="{D156364B-CC2E-47F0-93CF-935A044E5A29}"/>
              </a:ext>
            </a:extLst>
          </p:cNvPr>
          <p:cNvSpPr txBox="1">
            <a:spLocks/>
          </p:cNvSpPr>
          <p:nvPr/>
        </p:nvSpPr>
        <p:spPr>
          <a:xfrm>
            <a:off x="179510" y="2926186"/>
            <a:ext cx="8784978" cy="718847"/>
          </a:xfrm>
          <a:prstGeom prst="rect">
            <a:avLst/>
          </a:prstGeom>
          <a:noFill/>
        </p:spPr>
        <p:txBody>
          <a:bodyPr vert="horz" lIns="91440" tIns="45720" rIns="91440" bIns="45720" rtlCol="1" anchor="ctr">
            <a:no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ar-IQ" sz="3000" dirty="0"/>
              <a:t>العناصر </a:t>
            </a:r>
            <a:r>
              <a:rPr lang="ar-IQ" sz="3000" dirty="0" err="1"/>
              <a:t>الكتلية</a:t>
            </a:r>
            <a:r>
              <a:rPr lang="ar-IQ" sz="3000" dirty="0"/>
              <a:t> الأفقية/ المستويات الطبيعية، المستويات المنخفضة، المستويات المرفوعة.</a:t>
            </a:r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xmlns="" id="{0142AE5D-08E8-4684-B91A-E62EBB8DDE06}"/>
              </a:ext>
            </a:extLst>
          </p:cNvPr>
          <p:cNvSpPr txBox="1">
            <a:spLocks/>
          </p:cNvSpPr>
          <p:nvPr/>
        </p:nvSpPr>
        <p:spPr>
          <a:xfrm>
            <a:off x="179511" y="2106322"/>
            <a:ext cx="8784977" cy="718847"/>
          </a:xfrm>
          <a:prstGeom prst="rect">
            <a:avLst/>
          </a:prstGeom>
          <a:noFill/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ar-IQ" sz="3000" dirty="0"/>
              <a:t>الفراغ يعرف الكتلة.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  <p:bldP spid="4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2515</TotalTime>
  <Words>59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AGA Granada غرناطة V2</vt:lpstr>
      <vt:lpstr>Arial</vt:lpstr>
      <vt:lpstr>Calibri</vt:lpstr>
      <vt:lpstr>Times New Roman</vt:lpstr>
      <vt:lpstr>Office Theme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AutoCad 2021</dc:title>
  <dc:creator>wameedh</dc:creator>
  <cp:lastModifiedBy>wameedh</cp:lastModifiedBy>
  <cp:revision>185</cp:revision>
  <dcterms:created xsi:type="dcterms:W3CDTF">2021-10-20T16:32:18Z</dcterms:created>
  <dcterms:modified xsi:type="dcterms:W3CDTF">2022-05-15T11:58:23Z</dcterms:modified>
</cp:coreProperties>
</file>